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96" r:id="rId4"/>
    <p:sldId id="332" r:id="rId5"/>
    <p:sldId id="331" r:id="rId6"/>
    <p:sldId id="284" r:id="rId7"/>
    <p:sldId id="330" r:id="rId8"/>
    <p:sldId id="334" r:id="rId9"/>
    <p:sldId id="333" r:id="rId10"/>
    <p:sldId id="286" r:id="rId11"/>
    <p:sldId id="285" r:id="rId12"/>
    <p:sldId id="324" r:id="rId13"/>
    <p:sldId id="329" r:id="rId14"/>
    <p:sldId id="335" r:id="rId15"/>
    <p:sldId id="33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04"/>
  </p:normalViewPr>
  <p:slideViewPr>
    <p:cSldViewPr snapToGrid="0" snapToObjects="1">
      <p:cViewPr varScale="1">
        <p:scale>
          <a:sx n="92" d="100"/>
          <a:sy n="92" d="100"/>
        </p:scale>
        <p:origin x="15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603FC-9C79-4EB0-84EE-3822DE077D1A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35CA7-DC11-457C-B948-CFCB15D61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com rings.jpg"/>
          <p:cNvPicPr>
            <a:picLocks noChangeAspect="1"/>
          </p:cNvPicPr>
          <p:nvPr userDrawn="1"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468"/>
            <a:ext cx="7772399" cy="6392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9" name="Picture 8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8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Lato Regular"/>
                <a:cs typeface="Lato Regular"/>
              </a:defRPr>
            </a:lvl1pPr>
            <a:lvl2pPr>
              <a:defRPr>
                <a:latin typeface="Lato Regular"/>
                <a:cs typeface="Lato Regular"/>
              </a:defRPr>
            </a:lvl2pPr>
            <a:lvl3pPr>
              <a:defRPr>
                <a:latin typeface="Lato Regular"/>
                <a:cs typeface="Lato Regular"/>
              </a:defRPr>
            </a:lvl3pPr>
            <a:lvl4pPr>
              <a:defRPr>
                <a:latin typeface="Lato Regular"/>
                <a:cs typeface="Lato Regular"/>
              </a:defRPr>
            </a:lvl4pPr>
            <a:lvl5pPr>
              <a:defRPr>
                <a:latin typeface="Lato Regular"/>
                <a:cs typeface="La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Picture 5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8" name="Picture 7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3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Lato Regular"/>
                <a:cs typeface="Lato Regular"/>
              </a:defRPr>
            </a:lvl1pPr>
            <a:lvl2pPr>
              <a:defRPr>
                <a:latin typeface="Lato Regular"/>
                <a:cs typeface="Lato Regular"/>
              </a:defRPr>
            </a:lvl2pPr>
            <a:lvl3pPr>
              <a:defRPr>
                <a:latin typeface="Lato Regular"/>
                <a:cs typeface="Lato Regular"/>
              </a:defRPr>
            </a:lvl3pPr>
            <a:lvl4pPr>
              <a:defRPr>
                <a:latin typeface="Lato Regular"/>
                <a:cs typeface="Lato Regular"/>
              </a:defRPr>
            </a:lvl4pPr>
            <a:lvl5pPr>
              <a:defRPr>
                <a:latin typeface="Lato Regular"/>
                <a:cs typeface="La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Picture 5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8" name="Picture 7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2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kages backgroundNo blu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56081" y="211518"/>
            <a:ext cx="7030720" cy="97244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7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56081" y="1584325"/>
            <a:ext cx="7030720" cy="4360366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6"/>
              </a:buClr>
              <a:buSzPct val="100000"/>
              <a:buFont typeface="Arial"/>
              <a:buChar char="•"/>
              <a:defRPr sz="2100" b="0" spc="0">
                <a:solidFill>
                  <a:srgbClr val="535352"/>
                </a:solidFill>
                <a:latin typeface="Calibri"/>
                <a:cs typeface="Calibri"/>
              </a:defRPr>
            </a:lvl1pPr>
            <a:lvl2pPr>
              <a:defRPr>
                <a:solidFill>
                  <a:srgbClr val="535352"/>
                </a:solidFill>
                <a:latin typeface="Calibri"/>
                <a:cs typeface="Calibri"/>
              </a:defRPr>
            </a:lvl2pPr>
            <a:lvl3pPr marL="857250" indent="-171450">
              <a:buSzPct val="83000"/>
              <a:buFont typeface="Courier New"/>
              <a:buChar char="o"/>
              <a:defRPr>
                <a:solidFill>
                  <a:srgbClr val="535352"/>
                </a:solidFill>
                <a:latin typeface="Calibri"/>
                <a:cs typeface="Calibri"/>
              </a:defRPr>
            </a:lvl3pPr>
            <a:lvl4pPr>
              <a:defRPr>
                <a:solidFill>
                  <a:srgbClr val="535352"/>
                </a:solidFill>
                <a:latin typeface="Calibri"/>
                <a:cs typeface="Calibri"/>
              </a:defRPr>
            </a:lvl4pPr>
            <a:lvl5pPr>
              <a:defRPr>
                <a:solidFill>
                  <a:srgbClr val="535352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727201" y="1148080"/>
            <a:ext cx="2397760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70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36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76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77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68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91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730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88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1243"/>
            <a:ext cx="8229600" cy="4525963"/>
          </a:xfrm>
        </p:spPr>
        <p:txBody>
          <a:bodyPr/>
          <a:lstStyle>
            <a:lvl1pPr>
              <a:defRPr>
                <a:latin typeface="Lato Regular"/>
                <a:cs typeface="Lato Regular"/>
              </a:defRPr>
            </a:lvl1pPr>
            <a:lvl2pPr>
              <a:defRPr>
                <a:latin typeface="Lato Regular"/>
                <a:cs typeface="Lato Regular"/>
              </a:defRPr>
            </a:lvl2pPr>
            <a:lvl3pPr>
              <a:defRPr>
                <a:latin typeface="Lato Regular"/>
                <a:cs typeface="Lato Regular"/>
              </a:defRPr>
            </a:lvl3pPr>
            <a:lvl4pPr>
              <a:defRPr>
                <a:latin typeface="Lato Regular"/>
                <a:cs typeface="Lato Regular"/>
              </a:defRPr>
            </a:lvl4pPr>
            <a:lvl5pPr>
              <a:defRPr>
                <a:latin typeface="Lato Regular"/>
                <a:cs typeface="La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9" name="Picture 8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82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4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08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579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68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3" y="5015926"/>
            <a:ext cx="6427304" cy="3242446"/>
          </a:xfrm>
          <a:prstGeom prst="rect">
            <a:avLst/>
          </a:prstGeom>
        </p:spPr>
      </p:pic>
      <p:pic>
        <p:nvPicPr>
          <p:cNvPr id="8" name="Picture 7" descr="Apcom rings_M.jpg"/>
          <p:cNvPicPr>
            <a:picLocks noChangeAspect="1"/>
          </p:cNvPicPr>
          <p:nvPr userDrawn="1"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87" y="-1875199"/>
            <a:ext cx="7150608" cy="6412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30212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3002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71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Lato Regular"/>
                <a:cs typeface="Lato Regular"/>
              </a:defRPr>
            </a:lvl1pPr>
            <a:lvl2pPr>
              <a:defRPr sz="2400">
                <a:latin typeface="Lato Regular"/>
                <a:cs typeface="Lato Regular"/>
              </a:defRPr>
            </a:lvl2pPr>
            <a:lvl3pPr>
              <a:defRPr sz="2000">
                <a:latin typeface="Lato Regular"/>
                <a:cs typeface="Lato Regular"/>
              </a:defRPr>
            </a:lvl3pPr>
            <a:lvl4pPr>
              <a:defRPr sz="1800">
                <a:latin typeface="Lato Regular"/>
                <a:cs typeface="Lato Regular"/>
              </a:defRPr>
            </a:lvl4pPr>
            <a:lvl5pPr>
              <a:defRPr sz="1800">
                <a:latin typeface="Lato Regular"/>
                <a:cs typeface="Lato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Lato Regular"/>
                <a:cs typeface="Lato Regular"/>
              </a:defRPr>
            </a:lvl1pPr>
            <a:lvl2pPr>
              <a:defRPr sz="2400">
                <a:latin typeface="Lato Regular"/>
                <a:cs typeface="Lato Regular"/>
              </a:defRPr>
            </a:lvl2pPr>
            <a:lvl3pPr>
              <a:defRPr sz="2000">
                <a:latin typeface="Lato Regular"/>
                <a:cs typeface="Lato Regular"/>
              </a:defRPr>
            </a:lvl3pPr>
            <a:lvl4pPr>
              <a:defRPr sz="1800">
                <a:latin typeface="Lato Regular"/>
                <a:cs typeface="Lato Regular"/>
              </a:defRPr>
            </a:lvl4pPr>
            <a:lvl5pPr>
              <a:defRPr sz="1800">
                <a:latin typeface="Lato Regular"/>
                <a:cs typeface="Lato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7" name="Picture 6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9" name="Picture 8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3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Lato Regular"/>
                <a:cs typeface="Lato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Lato Regular"/>
                <a:cs typeface="Lato Regular"/>
              </a:defRPr>
            </a:lvl1pPr>
            <a:lvl2pPr>
              <a:defRPr sz="2000">
                <a:latin typeface="Lato Regular"/>
                <a:cs typeface="Lato Regular"/>
              </a:defRPr>
            </a:lvl2pPr>
            <a:lvl3pPr>
              <a:defRPr sz="1800">
                <a:latin typeface="Lato Regular"/>
                <a:cs typeface="Lato Regular"/>
              </a:defRPr>
            </a:lvl3pPr>
            <a:lvl4pPr>
              <a:defRPr sz="1600">
                <a:latin typeface="Lato Regular"/>
                <a:cs typeface="Lato Regular"/>
              </a:defRPr>
            </a:lvl4pPr>
            <a:lvl5pPr>
              <a:defRPr sz="1600">
                <a:latin typeface="Lato Regular"/>
                <a:cs typeface="Lato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Lato Regular"/>
                <a:cs typeface="Lato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Lato Regular"/>
                <a:cs typeface="Lato Regular"/>
              </a:defRPr>
            </a:lvl1pPr>
            <a:lvl2pPr>
              <a:defRPr sz="2000">
                <a:latin typeface="Lato Regular"/>
                <a:cs typeface="Lato Regular"/>
              </a:defRPr>
            </a:lvl2pPr>
            <a:lvl3pPr>
              <a:defRPr sz="1800">
                <a:latin typeface="Lato Regular"/>
                <a:cs typeface="Lato Regular"/>
              </a:defRPr>
            </a:lvl3pPr>
            <a:lvl4pPr>
              <a:defRPr sz="1600">
                <a:latin typeface="Lato Regular"/>
                <a:cs typeface="Lato Regular"/>
              </a:defRPr>
            </a:lvl4pPr>
            <a:lvl5pPr>
              <a:defRPr sz="1600">
                <a:latin typeface="Lato Regular"/>
                <a:cs typeface="Lato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11" name="Picture 10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7" name="Picture 6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6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6" name="Picture 5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9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Lato Regular"/>
                <a:cs typeface="Lato Regular"/>
              </a:defRPr>
            </a:lvl1pPr>
            <a:lvl2pPr>
              <a:defRPr sz="2800">
                <a:latin typeface="Lato Regular"/>
                <a:cs typeface="Lato Regular"/>
              </a:defRPr>
            </a:lvl2pPr>
            <a:lvl3pPr>
              <a:defRPr sz="2400">
                <a:latin typeface="Lato Regular"/>
                <a:cs typeface="Lato Regular"/>
              </a:defRPr>
            </a:lvl3pPr>
            <a:lvl4pPr>
              <a:defRPr sz="2000">
                <a:latin typeface="Lato Regular"/>
                <a:cs typeface="Lato Regular"/>
              </a:defRPr>
            </a:lvl4pPr>
            <a:lvl5pPr>
              <a:defRPr sz="2000">
                <a:latin typeface="Lato Regular"/>
                <a:cs typeface="Lato Regular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Lato Regular"/>
                <a:cs typeface="Lato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9" name="Picture 8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0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Lato Regular"/>
                <a:cs typeface="Lato Regular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Lato Regular"/>
                <a:cs typeface="Lato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pcom 5 rings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76">
            <a:off x="-3213652" y="1324605"/>
            <a:ext cx="6427304" cy="324244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43048" y="6353449"/>
            <a:ext cx="569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Equity.</a:t>
            </a:r>
            <a:r>
              <a:rPr lang="en-GB" sz="3000" baseline="0" dirty="0">
                <a:solidFill>
                  <a:schemeClr val="bg1">
                    <a:lumMod val="75000"/>
                  </a:schemeClr>
                </a:solidFill>
                <a:latin typeface="Lato Regular"/>
                <a:cs typeface="Lato Regular"/>
              </a:rPr>
              <a:t> Dignity. Social Justice.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9" name="Picture 8" descr="ApcomLogo_4c_org_RGB_300dpi.jpg"/>
          <p:cNvPicPr>
            <a:picLocks noChangeAspect="1"/>
          </p:cNvPicPr>
          <p:nvPr userDrawn="1"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5" y="5877910"/>
            <a:ext cx="1748646" cy="10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8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394E-4B8E-8244-8C9C-5BE852564052}" type="datetimeFigureOut">
              <a:rPr lang="en-US" smtClean="0"/>
              <a:t>7/23/19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376AE-44B8-074E-B69C-C1705DCBB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3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Lato Regular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48FBE-B363-463D-A108-2EED2272A77A}" type="datetimeFigureOut">
              <a:rPr lang="th-TH" smtClean="0"/>
              <a:pPr/>
              <a:t>23/07/62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A21D4-CFFE-4834-9B68-EBC4EAC0AD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247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6" Type="http://schemas.openxmlformats.org/officeDocument/2006/relationships/image" Target="../media/image23.jpe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7E8B73-56D2-47B8-BE6C-67BA66AF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14" y="1197097"/>
            <a:ext cx="7801372" cy="44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57" y="27710"/>
            <a:ext cx="9144000" cy="689460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47" y="622673"/>
            <a:ext cx="7295654" cy="70374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PERFORMANCE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8953" y="1488731"/>
            <a:ext cx="6614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High and constant engagement with young MSM age 18-34 living in Bangkok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0598" y="2747178"/>
            <a:ext cx="8522803" cy="666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9" y="1283118"/>
            <a:ext cx="1149902" cy="11523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2960" y="2928640"/>
            <a:ext cx="8224663" cy="3399806"/>
            <a:chOff x="322960" y="2928640"/>
            <a:chExt cx="8224663" cy="3399806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>
              <a:off x="322960" y="3257915"/>
              <a:ext cx="1905452" cy="25506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kern="1200">
                  <a:solidFill>
                    <a:srgbClr val="595959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>
                  <a:solidFill>
                    <a:schemeClr val="bg1"/>
                  </a:solidFill>
                </a:rPr>
                <a:t>Study Case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__________</a:t>
              </a:r>
            </a:p>
            <a:p>
              <a:endParaRPr lang="en-US" sz="1400" b="1" dirty="0">
                <a:solidFill>
                  <a:schemeClr val="bg1"/>
                </a:solidFill>
              </a:endParaRPr>
            </a:p>
            <a:p>
              <a:r>
                <a:rPr lang="en-US" sz="1400" b="1" dirty="0">
                  <a:solidFill>
                    <a:schemeClr val="bg1"/>
                  </a:solidFill>
                </a:rPr>
                <a:t>GAYOK Bangkok</a:t>
              </a:r>
            </a:p>
            <a:p>
              <a:r>
                <a:rPr lang="en-US" sz="1400" b="1" dirty="0" err="1">
                  <a:solidFill>
                    <a:schemeClr val="bg1"/>
                  </a:solidFill>
                </a:rPr>
                <a:t>Webseries</a:t>
              </a:r>
              <a:r>
                <a:rPr lang="en-US" sz="1400" b="1" dirty="0">
                  <a:solidFill>
                    <a:schemeClr val="bg1"/>
                  </a:solidFill>
                </a:rPr>
                <a:t> Season 1</a:t>
              </a:r>
            </a:p>
            <a:p>
              <a:r>
                <a:rPr lang="en-US" sz="1800" b="1" dirty="0">
                  <a:solidFill>
                    <a:schemeClr val="bg1"/>
                  </a:solidFill>
                </a:rPr>
                <a:t>______________</a:t>
              </a:r>
            </a:p>
            <a:p>
              <a:endParaRPr lang="en-US" sz="1400" b="1" dirty="0">
                <a:solidFill>
                  <a:schemeClr val="bg1"/>
                </a:solidFill>
              </a:endParaRPr>
            </a:p>
            <a:p>
              <a:r>
                <a:rPr lang="en-US" sz="1400" dirty="0">
                  <a:solidFill>
                    <a:schemeClr val="bg1"/>
                  </a:solidFill>
                </a:rPr>
                <a:t>Between the trailer release day and a week after the season finale</a:t>
              </a:r>
            </a:p>
            <a:p>
              <a:endParaRPr lang="en-US" sz="1400" b="1" dirty="0">
                <a:solidFill>
                  <a:schemeClr val="bg1"/>
                </a:solidFill>
              </a:endParaRPr>
            </a:p>
            <a:p>
              <a:endParaRPr 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880" y="3283252"/>
              <a:ext cx="4338743" cy="231107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500" y="2928640"/>
              <a:ext cx="1429239" cy="339980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650" y="3098427"/>
              <a:ext cx="820890" cy="43322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885782" y="3395245"/>
            <a:ext cx="1947619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rgbClr val="FFFF00"/>
                </a:solidFill>
              </a:rPr>
              <a:t>98,752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7727" y="4168941"/>
            <a:ext cx="4015984" cy="12732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8702" y="889126"/>
            <a:ext cx="5740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Increased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Web Traffic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factored by GAYOK Bangkok Season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92672"/>
            <a:ext cx="5498097" cy="2928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4" y="2132577"/>
            <a:ext cx="2786244" cy="3940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05780" y="2048199"/>
            <a:ext cx="982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Trailer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Release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0232" y="2048199"/>
            <a:ext cx="2076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week after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episode release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message is </a:t>
            </a:r>
            <a:r>
              <a:rPr lang="en-US" dirty="0">
                <a:solidFill>
                  <a:srgbClr val="FFFF00"/>
                </a:solidFill>
              </a:rPr>
              <a:t>crafted </a:t>
            </a:r>
            <a:r>
              <a:rPr lang="en-US" dirty="0" smtClean="0">
                <a:solidFill>
                  <a:srgbClr val="FFFF00"/>
                </a:solidFill>
              </a:rPr>
              <a:t>in a more </a:t>
            </a:r>
            <a:r>
              <a:rPr lang="en-US" dirty="0">
                <a:solidFill>
                  <a:srgbClr val="FFFF00"/>
                </a:solidFill>
              </a:rPr>
              <a:t>compelling </a:t>
            </a:r>
            <a:r>
              <a:rPr lang="en-US" dirty="0" smtClean="0">
                <a:solidFill>
                  <a:srgbClr val="FFFF00"/>
                </a:solidFill>
              </a:rPr>
              <a:t>manner;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Online-to-offline </a:t>
            </a:r>
            <a:r>
              <a:rPr lang="en-US" dirty="0">
                <a:solidFill>
                  <a:srgbClr val="FFFF00"/>
                </a:solidFill>
              </a:rPr>
              <a:t>method to reach and recruit </a:t>
            </a:r>
            <a:r>
              <a:rPr lang="en-US" dirty="0" smtClean="0">
                <a:solidFill>
                  <a:srgbClr val="FFFF00"/>
                </a:solidFill>
              </a:rPr>
              <a:t>YMSM are more effective;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Critical digital </a:t>
            </a:r>
            <a:r>
              <a:rPr lang="en-US" dirty="0">
                <a:solidFill>
                  <a:srgbClr val="FFFF00"/>
                </a:solidFill>
              </a:rPr>
              <a:t>and social media engagement </a:t>
            </a:r>
            <a:r>
              <a:rPr lang="en-US" dirty="0" smtClean="0">
                <a:solidFill>
                  <a:srgbClr val="FFFF00"/>
                </a:solidFill>
              </a:rPr>
              <a:t>are stronger</a:t>
            </a:r>
          </a:p>
          <a:p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artnerships </a:t>
            </a:r>
            <a:r>
              <a:rPr lang="en-US" dirty="0" err="1">
                <a:solidFill>
                  <a:srgbClr val="FFFF00"/>
                </a:solidFill>
              </a:rPr>
              <a:t>maximise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visibility of campaign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smtClean="0">
                <a:solidFill>
                  <a:srgbClr val="FFFF00"/>
                </a:solidFill>
              </a:rPr>
              <a:t>access </a:t>
            </a:r>
            <a:r>
              <a:rPr lang="en-US" dirty="0">
                <a:solidFill>
                  <a:srgbClr val="FFFF00"/>
                </a:solidFill>
              </a:rPr>
              <a:t>to audience that would otherwise be hard to reach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78904"/>
            <a:ext cx="8437418" cy="70374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</a:rPr>
              <a:t>The Roles of CBOs and Partnerships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4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782" y="2142864"/>
            <a:ext cx="2757055" cy="1698337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Platform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Type of Online Activity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Key message / Text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Ad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78904"/>
            <a:ext cx="8437418" cy="70374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</a:rPr>
              <a:t>Counting the numbers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155872" y="2271811"/>
            <a:ext cx="3477491" cy="182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Reactions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Comments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Share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Clicks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0" y="2153228"/>
            <a:ext cx="1502745" cy="2841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28" y="1849915"/>
            <a:ext cx="833269" cy="634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89" y="4664033"/>
            <a:ext cx="746345" cy="6272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3306743"/>
            <a:ext cx="646367" cy="53479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971309" y="4958860"/>
            <a:ext cx="3477491" cy="182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2,864,639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Online engagements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As </a:t>
            </a:r>
            <a:r>
              <a:rPr lang="en-US" sz="2400" dirty="0">
                <a:solidFill>
                  <a:srgbClr val="FFFF00"/>
                </a:solidFill>
              </a:rPr>
              <a:t>of Q2 2019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THANK YOU!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3210036" y="3990109"/>
            <a:ext cx="2723928" cy="1463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4AC7E9-8D8E-4D58-AAEE-F918F1431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48" t="12962" r="8522" b="8656"/>
          <a:stretch/>
        </p:blipFill>
        <p:spPr>
          <a:xfrm>
            <a:off x="3181587" y="2701636"/>
            <a:ext cx="2739499" cy="10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30 at 1.10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59"/>
          <a:stretch/>
        </p:blipFill>
        <p:spPr>
          <a:xfrm>
            <a:off x="-427637" y="0"/>
            <a:ext cx="9861588" cy="4472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FEB163-E9D7-4688-AA73-EF2816B029F1}"/>
              </a:ext>
            </a:extLst>
          </p:cNvPr>
          <p:cNvSpPr txBox="1"/>
          <p:nvPr/>
        </p:nvSpPr>
        <p:spPr>
          <a:xfrm>
            <a:off x="0" y="4472611"/>
            <a:ext cx="9144000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Test XXX focuses on young gay men (18-24 years old) that regularly seek out male sexual partners online.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The campaign uses creative and edgy message relevant to the target audience using social media platforms.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APCOM works with several </a:t>
            </a:r>
            <a:r>
              <a:rPr lang="en-US" b="1" dirty="0" err="1">
                <a:solidFill>
                  <a:srgbClr val="FFFF00"/>
                </a:solidFill>
              </a:rPr>
              <a:t>organisations</a:t>
            </a:r>
            <a:r>
              <a:rPr lang="en-US" b="1" dirty="0">
                <a:solidFill>
                  <a:srgbClr val="FFFF00"/>
                </a:solidFill>
              </a:rPr>
              <a:t> to implement the campaigns in different cities across Asia.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1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3" b="1214"/>
          <a:stretch/>
        </p:blipFill>
        <p:spPr>
          <a:xfrm>
            <a:off x="0" y="1223216"/>
            <a:ext cx="9144000" cy="5177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12581" r="881"/>
          <a:stretch/>
        </p:blipFill>
        <p:spPr>
          <a:xfrm>
            <a:off x="121024" y="1052945"/>
            <a:ext cx="8842867" cy="4783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521" y="-2294"/>
            <a:ext cx="9144000" cy="689460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5" y="470698"/>
            <a:ext cx="7295654" cy="70374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ABOUT TESTBKK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t="13442" r="13917" b="13917"/>
          <a:stretch/>
        </p:blipFill>
        <p:spPr>
          <a:xfrm>
            <a:off x="262647" y="1223583"/>
            <a:ext cx="3176383" cy="338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0"/>
          <a:stretch/>
        </p:blipFill>
        <p:spPr>
          <a:xfrm>
            <a:off x="474605" y="4441342"/>
            <a:ext cx="283932" cy="6782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6323" y="4549626"/>
            <a:ext cx="133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/</a:t>
            </a:r>
            <a:r>
              <a:rPr lang="en-US" sz="2400" b="1" dirty="0" err="1">
                <a:solidFill>
                  <a:srgbClr val="FFFF00"/>
                </a:solidFill>
              </a:rPr>
              <a:t>TestBKK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4" r="-3718" b="51425"/>
          <a:stretch/>
        </p:blipFill>
        <p:spPr>
          <a:xfrm>
            <a:off x="369787" y="5168714"/>
            <a:ext cx="493568" cy="3294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6322" y="5059557"/>
            <a:ext cx="133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/</a:t>
            </a:r>
            <a:r>
              <a:rPr lang="en-US" sz="2400" b="1" dirty="0" err="1">
                <a:solidFill>
                  <a:srgbClr val="FFFF00"/>
                </a:solidFill>
              </a:rPr>
              <a:t>TestBKK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9542" y="2114689"/>
            <a:ext cx="48949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dirty="0">
                <a:solidFill>
                  <a:schemeClr val="bg1"/>
                </a:solidFill>
              </a:rPr>
              <a:t>- increase availability of and retention in HIV prevention and care services.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generate demand for HIV counseling and testing services.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improve data collection </a:t>
            </a:r>
          </a:p>
          <a:p>
            <a:pPr marL="342900" indent="-342900">
              <a:buAutoNum type="arabicParenBoth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dirty="0">
                <a:solidFill>
                  <a:schemeClr val="bg1"/>
                </a:solidFill>
              </a:rPr>
              <a:t>2,910 daily reach on Facebook and 9K web visitors per month</a:t>
            </a:r>
          </a:p>
          <a:p>
            <a:pPr marL="342900" indent="-342900">
              <a:buAutoNum type="arabicParenBoth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arenBoth"/>
            </a:pPr>
            <a:r>
              <a:rPr lang="en-US" b="1" dirty="0">
                <a:solidFill>
                  <a:schemeClr val="bg1"/>
                </a:solidFill>
              </a:rPr>
              <a:t>Strategic partnership with social influencer with a huge following of MSM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Trasher</a:t>
            </a:r>
            <a:r>
              <a:rPr lang="en-US" dirty="0">
                <a:solidFill>
                  <a:schemeClr val="bg1"/>
                </a:solidFill>
              </a:rPr>
              <a:t> Bangkok, Blued Thailand, LINE TV, </a:t>
            </a:r>
            <a:r>
              <a:rPr lang="en-US" dirty="0" err="1">
                <a:solidFill>
                  <a:schemeClr val="bg1"/>
                </a:solidFill>
              </a:rPr>
              <a:t>gCircuit</a:t>
            </a:r>
            <a:r>
              <a:rPr lang="en-US" dirty="0">
                <a:solidFill>
                  <a:schemeClr val="bg1"/>
                </a:solidFill>
              </a:rPr>
              <a:t>, White Party Bangkok, The Gay Passport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502530" y="1527903"/>
            <a:ext cx="0" cy="401871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4AC7E9-8D8E-4D58-AAEE-F918F1431F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48" t="12962" r="8522" b="8656"/>
          <a:stretch/>
        </p:blipFill>
        <p:spPr>
          <a:xfrm>
            <a:off x="4335173" y="274851"/>
            <a:ext cx="36957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9" y="1718104"/>
            <a:ext cx="5223163" cy="42947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One click for all clinics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Structured and community-friendly one-stop online hub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Powerful collaborations with key non-health sectors affecting MSM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Multifaceted online paid and guerilla marketing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Companion of research component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5715" y="678904"/>
            <a:ext cx="8437418" cy="703748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  <a:latin typeface="Lato" charset="0"/>
                <a:ea typeface="Lato" charset="0"/>
                <a:cs typeface="Lato" charset="0"/>
              </a:rPr>
              <a:t>DIFFERENT WAYS OF DOING:</a:t>
            </a:r>
            <a:endParaRPr lang="en-US" sz="2400" dirty="0">
              <a:solidFill>
                <a:srgbClr val="FFFF00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t="13442" r="13917" b="13917"/>
          <a:stretch/>
        </p:blipFill>
        <p:spPr>
          <a:xfrm>
            <a:off x="366952" y="1718104"/>
            <a:ext cx="2921021" cy="31158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0"/>
          <a:stretch/>
        </p:blipFill>
        <p:spPr>
          <a:xfrm>
            <a:off x="530025" y="4773852"/>
            <a:ext cx="283932" cy="6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1743" y="4882136"/>
            <a:ext cx="133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/</a:t>
            </a:r>
            <a:r>
              <a:rPr lang="en-US" sz="2400" b="1" dirty="0" err="1">
                <a:solidFill>
                  <a:srgbClr val="FFFF00"/>
                </a:solidFill>
              </a:rPr>
              <a:t>TestBKK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4" r="-3718" b="51425"/>
          <a:stretch/>
        </p:blipFill>
        <p:spPr>
          <a:xfrm>
            <a:off x="425207" y="5501224"/>
            <a:ext cx="493568" cy="3294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1742" y="5392067"/>
            <a:ext cx="133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/</a:t>
            </a:r>
            <a:r>
              <a:rPr lang="en-US" sz="2400" b="1" dirty="0" err="1">
                <a:solidFill>
                  <a:srgbClr val="FFFF00"/>
                </a:solidFill>
              </a:rPr>
              <a:t>TestBKK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24919" y="880331"/>
            <a:ext cx="7813736" cy="624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latin typeface="Lato" charset="0"/>
                <a:ea typeface="Lato" charset="0"/>
                <a:cs typeface="Lato" charset="0"/>
              </a:rPr>
              <a:t>EXECUTING ONLINE ACTIVITIES</a:t>
            </a:r>
          </a:p>
          <a:p>
            <a:endParaRPr lang="en-US" b="1" dirty="0" smtClean="0">
              <a:solidFill>
                <a:srgbClr val="FFFF00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50" y="1654465"/>
            <a:ext cx="1502745" cy="28418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52254" y="1823262"/>
            <a:ext cx="4922053" cy="2590847"/>
            <a:chOff x="474603" y="2132856"/>
            <a:chExt cx="6026210" cy="3821139"/>
          </a:xfrm>
        </p:grpSpPr>
        <p:sp>
          <p:nvSpPr>
            <p:cNvPr id="13" name="TextBox 12"/>
            <p:cNvSpPr txBox="1"/>
            <p:nvPr/>
          </p:nvSpPr>
          <p:spPr>
            <a:xfrm>
              <a:off x="474603" y="3245762"/>
              <a:ext cx="1673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social</a:t>
              </a:r>
            </a:p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media</a:t>
              </a:r>
            </a:p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contents</a:t>
              </a:r>
              <a:endParaRPr lang="en-US" sz="20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94439" y="3233972"/>
              <a:ext cx="1673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AdWords</a:t>
              </a:r>
            </a:p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ad</a:t>
              </a:r>
              <a:endParaRPr lang="en-US" sz="20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45615" y="3245762"/>
              <a:ext cx="12109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ads on</a:t>
              </a:r>
            </a:p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dating</a:t>
              </a:r>
            </a:p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apps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88024" y="3245761"/>
              <a:ext cx="1210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QR</a:t>
              </a:r>
            </a:p>
            <a:p>
              <a:pPr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FF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code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111723" y="4720085"/>
              <a:ext cx="5389090" cy="1233910"/>
            </a:xfrm>
            <a:custGeom>
              <a:avLst/>
              <a:gdLst>
                <a:gd name="connsiteX0" fmla="*/ 0 w 5586413"/>
                <a:gd name="connsiteY0" fmla="*/ 0 h 1776608"/>
                <a:gd name="connsiteX1" fmla="*/ 2686050 w 5586413"/>
                <a:gd name="connsiteY1" fmla="*/ 1700212 h 1776608"/>
                <a:gd name="connsiteX2" fmla="*/ 5586413 w 5586413"/>
                <a:gd name="connsiteY2" fmla="*/ 1485900 h 177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6413" h="1776608">
                  <a:moveTo>
                    <a:pt x="0" y="0"/>
                  </a:moveTo>
                  <a:cubicBezTo>
                    <a:pt x="877490" y="726281"/>
                    <a:pt x="1754981" y="1452562"/>
                    <a:pt x="2686050" y="1700212"/>
                  </a:cubicBezTo>
                  <a:cubicBezTo>
                    <a:pt x="3617119" y="1947862"/>
                    <a:pt x="5112544" y="1516856"/>
                    <a:pt x="5586413" y="14859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63733" y="4257663"/>
              <a:ext cx="4037078" cy="1259568"/>
            </a:xfrm>
            <a:custGeom>
              <a:avLst/>
              <a:gdLst>
                <a:gd name="connsiteX0" fmla="*/ 0 w 5586413"/>
                <a:gd name="connsiteY0" fmla="*/ 0 h 1776608"/>
                <a:gd name="connsiteX1" fmla="*/ 2686050 w 5586413"/>
                <a:gd name="connsiteY1" fmla="*/ 1700212 h 1776608"/>
                <a:gd name="connsiteX2" fmla="*/ 5586413 w 5586413"/>
                <a:gd name="connsiteY2" fmla="*/ 1485900 h 177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6413" h="1776608">
                  <a:moveTo>
                    <a:pt x="0" y="0"/>
                  </a:moveTo>
                  <a:cubicBezTo>
                    <a:pt x="877490" y="726281"/>
                    <a:pt x="1754981" y="1452562"/>
                    <a:pt x="2686050" y="1700212"/>
                  </a:cubicBezTo>
                  <a:cubicBezTo>
                    <a:pt x="3617119" y="1947862"/>
                    <a:pt x="5112544" y="1516856"/>
                    <a:pt x="5586413" y="14859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143811" y="4011441"/>
              <a:ext cx="1332990" cy="527741"/>
            </a:xfrm>
            <a:custGeom>
              <a:avLst/>
              <a:gdLst>
                <a:gd name="connsiteX0" fmla="*/ 0 w 5586413"/>
                <a:gd name="connsiteY0" fmla="*/ 0 h 1776608"/>
                <a:gd name="connsiteX1" fmla="*/ 2686050 w 5586413"/>
                <a:gd name="connsiteY1" fmla="*/ 1700212 h 1776608"/>
                <a:gd name="connsiteX2" fmla="*/ 5586413 w 5586413"/>
                <a:gd name="connsiteY2" fmla="*/ 1485900 h 177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6413" h="1776608">
                  <a:moveTo>
                    <a:pt x="0" y="0"/>
                  </a:moveTo>
                  <a:cubicBezTo>
                    <a:pt x="877490" y="726281"/>
                    <a:pt x="1754981" y="1452562"/>
                    <a:pt x="2686050" y="1700212"/>
                  </a:cubicBezTo>
                  <a:cubicBezTo>
                    <a:pt x="3617119" y="1947862"/>
                    <a:pt x="5112544" y="1516856"/>
                    <a:pt x="5586413" y="14859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533213" y="4628254"/>
              <a:ext cx="1967599" cy="366584"/>
            </a:xfrm>
            <a:custGeom>
              <a:avLst/>
              <a:gdLst>
                <a:gd name="connsiteX0" fmla="*/ 0 w 5586413"/>
                <a:gd name="connsiteY0" fmla="*/ 0 h 1776608"/>
                <a:gd name="connsiteX1" fmla="*/ 2686050 w 5586413"/>
                <a:gd name="connsiteY1" fmla="*/ 1700212 h 1776608"/>
                <a:gd name="connsiteX2" fmla="*/ 5586413 w 5586413"/>
                <a:gd name="connsiteY2" fmla="*/ 1485900 h 177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6413" h="1776608">
                  <a:moveTo>
                    <a:pt x="0" y="0"/>
                  </a:moveTo>
                  <a:cubicBezTo>
                    <a:pt x="877490" y="726281"/>
                    <a:pt x="1754981" y="1452562"/>
                    <a:pt x="2686050" y="1700212"/>
                  </a:cubicBezTo>
                  <a:cubicBezTo>
                    <a:pt x="3617119" y="1947862"/>
                    <a:pt x="5112544" y="1516856"/>
                    <a:pt x="5586413" y="14859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3" y="2132856"/>
              <a:ext cx="1020195" cy="9355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504" y="2376356"/>
              <a:ext cx="821132" cy="8274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441" y="2220005"/>
              <a:ext cx="913772" cy="92512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41" y="2217470"/>
              <a:ext cx="791365" cy="788745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180345" y="6110380"/>
            <a:ext cx="488077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Lato" charset="0"/>
                <a:ea typeface="Lato" charset="0"/>
                <a:cs typeface="Lato" charset="0"/>
              </a:rPr>
              <a:t>TESTMENOW.COM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2732740" y="5312955"/>
            <a:ext cx="256308" cy="57140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3623485" y="5294382"/>
            <a:ext cx="256308" cy="57140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4533129" y="5294382"/>
            <a:ext cx="256308" cy="57140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5464443" y="5294383"/>
            <a:ext cx="256308" cy="57140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024" y="94129"/>
            <a:ext cx="111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BKK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0"/>
            <a:ext cx="0" cy="585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6"/>
          <a:stretch/>
        </p:blipFill>
        <p:spPr>
          <a:xfrm>
            <a:off x="0" y="969818"/>
            <a:ext cx="9153957" cy="4809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448" b="4884"/>
          <a:stretch/>
        </p:blipFill>
        <p:spPr>
          <a:xfrm>
            <a:off x="952254" y="110896"/>
            <a:ext cx="890401" cy="4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9460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6" y="211835"/>
            <a:ext cx="7295654" cy="70374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ONLINE TO OFFLINE </a:t>
            </a:r>
            <a:r>
              <a:rPr lang="en-US" sz="3600" b="1" dirty="0">
                <a:solidFill>
                  <a:srgbClr val="FFFF00"/>
                </a:solidFill>
              </a:rPr>
              <a:t>ACTIVITIES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1554" y="864039"/>
            <a:ext cx="8156069" cy="1754326"/>
            <a:chOff x="467754" y="3018632"/>
            <a:chExt cx="8156069" cy="1754326"/>
          </a:xfrm>
        </p:grpSpPr>
        <p:sp>
          <p:nvSpPr>
            <p:cNvPr id="17" name="Rectangle 16"/>
            <p:cNvSpPr/>
            <p:nvPr/>
          </p:nvSpPr>
          <p:spPr>
            <a:xfrm>
              <a:off x="1564042" y="3018632"/>
              <a:ext cx="705978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Pop-up HCT clinic </a:t>
              </a:r>
              <a:r>
                <a:rPr lang="en-US" dirty="0">
                  <a:solidFill>
                    <a:srgbClr val="FFFF00"/>
                  </a:solidFill>
                </a:rPr>
                <a:t>by collaborating with LINKAGES Thailand community partner </a:t>
              </a:r>
              <a:r>
                <a:rPr lang="en-US" b="1" dirty="0">
                  <a:solidFill>
                    <a:srgbClr val="FFFF00"/>
                  </a:solidFill>
                </a:rPr>
                <a:t>at key community events/venues: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gCircuit</a:t>
              </a:r>
              <a:r>
                <a:rPr lang="en-US" dirty="0">
                  <a:solidFill>
                    <a:schemeClr val="bg1"/>
                  </a:solidFill>
                </a:rPr>
                <a:t> SK (Asia’s largest gay circuit party)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White Party Bangkok (Asia’s largest gay new year party)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OctoberTest</a:t>
              </a:r>
              <a:r>
                <a:rPr lang="en-US" dirty="0">
                  <a:solidFill>
                    <a:schemeClr val="bg1"/>
                  </a:solidFill>
                </a:rPr>
                <a:t> (at various gay clubs across Bangkok)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54" y="3124453"/>
              <a:ext cx="952787" cy="601797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 flipV="1">
            <a:off x="310598" y="2423086"/>
            <a:ext cx="8522803" cy="666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-37350" y="2618365"/>
            <a:ext cx="9181350" cy="2357865"/>
            <a:chOff x="-37350" y="2985373"/>
            <a:chExt cx="9181350" cy="235786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109" y="2989978"/>
              <a:ext cx="3529891" cy="23532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74"/>
            <a:stretch/>
          </p:blipFill>
          <p:spPr>
            <a:xfrm>
              <a:off x="-37350" y="3010413"/>
              <a:ext cx="1904994" cy="224388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63" b="4504"/>
            <a:stretch/>
          </p:blipFill>
          <p:spPr>
            <a:xfrm>
              <a:off x="3756605" y="2985373"/>
              <a:ext cx="1870254" cy="235786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58" r="28567"/>
            <a:stretch/>
          </p:blipFill>
          <p:spPr>
            <a:xfrm>
              <a:off x="1748059" y="2985373"/>
              <a:ext cx="2097734" cy="226892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58" y="4083658"/>
            <a:ext cx="4285166" cy="24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com Temp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Apcom Temp New.potx</Template>
  <TotalTime>1041</TotalTime>
  <Words>327</Words>
  <Application>Microsoft Macintosh PowerPoint</Application>
  <PresentationFormat>On-screen Show (4:3)</PresentationFormat>
  <Paragraphs>93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Angsana New</vt:lpstr>
      <vt:lpstr>Arial Black</vt:lpstr>
      <vt:lpstr>Arial Rounded MT Bold</vt:lpstr>
      <vt:lpstr>Calibri</vt:lpstr>
      <vt:lpstr>Cordia New</vt:lpstr>
      <vt:lpstr>Courier New</vt:lpstr>
      <vt:lpstr>Lato</vt:lpstr>
      <vt:lpstr>Lato Regular</vt:lpstr>
      <vt:lpstr>Arial</vt:lpstr>
      <vt:lpstr>Apcom Temp New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ABOUT TESTBKK</vt:lpstr>
      <vt:lpstr>DIFFERENT WAYS OF DOING:</vt:lpstr>
      <vt:lpstr>PowerPoint Presentation</vt:lpstr>
      <vt:lpstr>PowerPoint Presentation</vt:lpstr>
      <vt:lpstr>ONLINE TO OFFLINE ACTIVITIES</vt:lpstr>
      <vt:lpstr>PERFORMANCE</vt:lpstr>
      <vt:lpstr>PowerPoint Presentation</vt:lpstr>
      <vt:lpstr>The Roles of CBOs and Partnerships</vt:lpstr>
      <vt:lpstr>Counting the numbers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Vaughan</dc:creator>
  <cp:lastModifiedBy>Inad Rendon</cp:lastModifiedBy>
  <cp:revision>88</cp:revision>
  <dcterms:created xsi:type="dcterms:W3CDTF">2013-11-08T14:02:04Z</dcterms:created>
  <dcterms:modified xsi:type="dcterms:W3CDTF">2019-07-23T14:57:57Z</dcterms:modified>
</cp:coreProperties>
</file>